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0" r:id="rId6"/>
    <p:sldId id="264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de-DE"/>
    </a:defPPr>
    <a:lvl1pPr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29589" indent="137753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60454" indent="274232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90044" indent="411986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20907" indent="548464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836714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204057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571399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938743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as GRENIÉ" initials="MG" lastIdx="1" clrIdx="0">
    <p:extLst>
      <p:ext uri="{19B8F6BF-5375-455C-9EA6-DF929625EA0E}">
        <p15:presenceInfo xmlns:p15="http://schemas.microsoft.com/office/powerpoint/2012/main" userId="Matthias GRENI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D2"/>
    <a:srgbClr val="FFD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634225"/>
            <a:ext cx="9120000" cy="96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989000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480000"/>
            <a:ext cx="1632000" cy="54862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4" y="6197581"/>
            <a:ext cx="1632000" cy="36123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0" y="689869"/>
            <a:ext cx="3532800" cy="33876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999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5723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1447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4783667"/>
            <a:ext cx="91200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16892962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2640000"/>
            <a:ext cx="8184000" cy="33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30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253" y="1611000"/>
            <a:ext cx="10363200" cy="7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36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8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7697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250233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-1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3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1956653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01651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5533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536701"/>
            <a:ext cx="10960023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215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67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38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39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494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41" y="501579"/>
            <a:ext cx="5375999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37635" y="501579"/>
            <a:ext cx="5375999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09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59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283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5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66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689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767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483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1481797"/>
            <a:ext cx="3504000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481797"/>
            <a:ext cx="7248000" cy="453978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202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635" y="1486824"/>
            <a:ext cx="5375999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486824"/>
            <a:ext cx="5375999" cy="45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80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37635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203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964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536931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01633" y="1536931"/>
            <a:ext cx="6312000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67" y="3913483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462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59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9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5821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9667" y="6240001"/>
            <a:ext cx="1599691" cy="366183"/>
          </a:xfrm>
        </p:spPr>
        <p:txBody>
          <a:bodyPr/>
          <a:lstStyle>
            <a:lvl1pPr algn="l">
              <a:defRPr/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7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7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7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3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3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597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40653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53859" y="3916027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653859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40653" y="3916026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592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19667" y="1536701"/>
            <a:ext cx="10960021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062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4649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9633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9665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9665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64649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64649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09633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09633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17009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7009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4350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4350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11691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11691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083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31197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44648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6549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31197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131197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944648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44648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46549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746549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608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41417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41793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28475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26708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9964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588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8099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26332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1828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69576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56257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54491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735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32000" y="4155034"/>
            <a:ext cx="9120000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520556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7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/>
        </p:nvSpPr>
        <p:spPr>
          <a:xfrm>
            <a:off x="1536001" y="650739"/>
            <a:ext cx="911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/>
        </p:nvSpPr>
        <p:spPr>
          <a:xfrm>
            <a:off x="525425" y="2107274"/>
            <a:ext cx="11141148" cy="413272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2133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36" y="2421084"/>
            <a:ext cx="2230325" cy="28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275" y="2325084"/>
            <a:ext cx="1371428" cy="4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480" y="2325084"/>
            <a:ext cx="1171525" cy="4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69" y="3057623"/>
            <a:ext cx="1562400" cy="33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15" y="3057623"/>
            <a:ext cx="1771000" cy="3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28" y="2937623"/>
            <a:ext cx="719681" cy="576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221" y="2985623"/>
            <a:ext cx="620689" cy="4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090" y="3038956"/>
            <a:ext cx="983415" cy="3733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581" y="3033623"/>
            <a:ext cx="901305" cy="38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3344" y="3081623"/>
            <a:ext cx="1567385" cy="28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DF751A-E2FC-4644-B509-6E18565D12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0631" y="2373084"/>
            <a:ext cx="2552580" cy="38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EF69CB-82A2-F448-A984-E86FB77975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4975" y="2373084"/>
            <a:ext cx="1984984" cy="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- iDiv Deckblatt Bil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68" y="6507811"/>
            <a:ext cx="1890055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5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311104"/>
            <a:ext cx="9120000" cy="223579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2508571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567" y="2607378"/>
            <a:ext cx="9419792" cy="11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28719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7635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07635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95603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95603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83571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83571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1540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871540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981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38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332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513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92000" y="4608000"/>
            <a:ext cx="7248000" cy="1200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109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965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0000" y="6240001"/>
            <a:ext cx="1599691" cy="3661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ctr" defTabSz="142879" rtl="0" eaLnBrk="1" fontAlgn="base" hangingPunct="1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228606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457213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685818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914425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07160" indent="-10716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32576" indent="-88902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57991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0166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4454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788352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31690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5028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8364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4333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2pPr>
      <a:lvl3pPr marL="286674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3pPr>
      <a:lvl4pPr marL="43001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4pPr>
      <a:lvl5pPr marL="57334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5pPr>
      <a:lvl6pPr marL="71668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6pPr>
      <a:lvl7pPr marL="86002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7pPr>
      <a:lvl8pPr marL="1003359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8pPr>
      <a:lvl9pPr marL="114669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rekyt.github.io/" TargetMode="External"/><Relationship Id="rId4" Type="http://schemas.openxmlformats.org/officeDocument/2006/relationships/hyperlink" Target="https://twitter.com/LeNemat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C8E9D-696D-4D24-BAD6-BD4179882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gaps in trait availability for alien species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C5B69-F275-4943-91C4-9101B6504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barrier to global plant invasion ecology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67DB86-C76D-4A2C-86F3-236FB719DD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3208" t="-13442" r="-17209" b="-10340"/>
          <a:stretch/>
        </p:blipFill>
        <p:spPr>
          <a:xfrm>
            <a:off x="3525723" y="5712903"/>
            <a:ext cx="2567999" cy="8963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0BFF6-B858-476E-AF41-2CDF7774C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sz="1800" dirty="0"/>
              <a:t>Matthias </a:t>
            </a:r>
            <a:r>
              <a:rPr lang="fr-FR" sz="1800" dirty="0" err="1"/>
              <a:t>Grenié</a:t>
            </a:r>
            <a:r>
              <a:rPr lang="fr-FR" sz="1800" dirty="0"/>
              <a:t>, </a:t>
            </a:r>
            <a:r>
              <a:rPr lang="fr-FR" sz="1800" dirty="0" err="1"/>
              <a:t>GloNAF</a:t>
            </a:r>
            <a:r>
              <a:rPr lang="fr-FR" sz="1800" dirty="0"/>
              <a:t> consortium, and Marten Winter</a:t>
            </a:r>
            <a:br>
              <a:rPr lang="fr-FR" sz="1800" dirty="0"/>
            </a:br>
            <a:r>
              <a:rPr lang="fr-FR" sz="1800" dirty="0" err="1"/>
              <a:t>MacroFest</a:t>
            </a:r>
            <a:r>
              <a:rPr lang="fr-FR" sz="1800" dirty="0"/>
              <a:t> 2022 ‑ July 5th 2022</a:t>
            </a:r>
            <a:endParaRPr lang="en-US" sz="1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DCB3B3-2097-4A41-875B-1A051B539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5951" t="-17072" r="-14066" b="-16987"/>
          <a:stretch/>
        </p:blipFill>
        <p:spPr>
          <a:xfrm>
            <a:off x="310393" y="5810251"/>
            <a:ext cx="333881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"/>
    </mc:Choice>
    <mc:Fallback xmlns="">
      <p:transition spd="slow" advTm="40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Alien </a:t>
            </a:r>
            <a:r>
              <a:rPr lang="fr-FR" dirty="0" err="1"/>
              <a:t>species</a:t>
            </a:r>
            <a:r>
              <a:rPr lang="fr-FR" dirty="0"/>
              <a:t> have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D5A6-6442-4E29-B5E4-C4BB9C3A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312478"/>
            <a:ext cx="6429375" cy="427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731F4-BEEF-40A5-8530-76AD1D63C179}"/>
              </a:ext>
            </a:extLst>
          </p:cNvPr>
          <p:cNvSpPr txBox="1"/>
          <p:nvPr/>
        </p:nvSpPr>
        <p:spPr>
          <a:xfrm>
            <a:off x="7825090" y="2293691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Invasive species that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replaces native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B4A1-CF04-48D0-AC62-9BC1771761D3}"/>
              </a:ext>
            </a:extLst>
          </p:cNvPr>
          <p:cNvSpPr txBox="1"/>
          <p:nvPr/>
        </p:nvSpPr>
        <p:spPr>
          <a:xfrm>
            <a:off x="7825088" y="1312478"/>
            <a:ext cx="3799643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Asian knotweed</a:t>
            </a:r>
          </a:p>
          <a:p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Fallopia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japonica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Houtt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07853-7332-4981-88B0-6D18AA9F6E3B}"/>
              </a:ext>
            </a:extLst>
          </p:cNvPr>
          <p:cNvSpPr txBox="1"/>
          <p:nvPr/>
        </p:nvSpPr>
        <p:spPr>
          <a:xfrm>
            <a:off x="7825089" y="3479782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 effects</a:t>
            </a:r>
          </a:p>
          <a:p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ecosystem functioning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BB245-B6E8-4CE4-806D-819AEEF3DEE6}"/>
              </a:ext>
            </a:extLst>
          </p:cNvPr>
          <p:cNvSpPr/>
          <p:nvPr/>
        </p:nvSpPr>
        <p:spPr>
          <a:xfrm>
            <a:off x="7825088" y="4665873"/>
            <a:ext cx="3647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Cost to remove (in Germany)</a:t>
            </a:r>
          </a:p>
          <a:p>
            <a:r>
              <a:rPr lang="en-US" sz="1800" b="1" dirty="0">
                <a:latin typeface="+mn-lt"/>
              </a:rPr>
              <a:t>annually ~€32.3 million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(Reinhardt et al. 2003)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3D474-D3E5-4BA9-B1CD-B025E61400F6}"/>
              </a:ext>
            </a:extLst>
          </p:cNvPr>
          <p:cNvSpPr txBox="1"/>
          <p:nvPr/>
        </p:nvSpPr>
        <p:spPr>
          <a:xfrm>
            <a:off x="1206905" y="5805925"/>
            <a:ext cx="10019489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thousands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globally</a:t>
            </a:r>
            <a:endParaRPr lang="fr-F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their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495322"/>
            <a:ext cx="10993967" cy="768000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traits to </a:t>
            </a:r>
            <a:r>
              <a:rPr lang="fr-FR" dirty="0" err="1"/>
              <a:t>advance</a:t>
            </a:r>
            <a:r>
              <a:rPr lang="fr-FR" dirty="0"/>
              <a:t> invasion </a:t>
            </a:r>
            <a:r>
              <a:rPr lang="fr-FR" dirty="0" err="1"/>
              <a:t>ecology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BCD4B-2721-4E19-ACA9-C1FE77897CFF}"/>
              </a:ext>
            </a:extLst>
          </p:cNvPr>
          <p:cNvSpPr txBox="1"/>
          <p:nvPr/>
        </p:nvSpPr>
        <p:spPr>
          <a:xfrm>
            <a:off x="1094835" y="5652744"/>
            <a:ext cx="10019489" cy="540739"/>
          </a:xfrm>
          <a:prstGeom prst="rect">
            <a:avLst/>
          </a:prstGeom>
          <a:solidFill>
            <a:srgbClr val="FFDD4E"/>
          </a:solidFill>
          <a:effectLst>
            <a:softEdge rad="508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know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global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A0007-5CFE-43F0-BC40-763895FE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40" y="2071092"/>
            <a:ext cx="3892259" cy="3310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F31C3-DF20-4A56-A56D-1888C6DCD6AF}"/>
              </a:ext>
            </a:extLst>
          </p:cNvPr>
          <p:cNvSpPr txBox="1"/>
          <p:nvPr/>
        </p:nvSpPr>
        <p:spPr>
          <a:xfrm>
            <a:off x="6291083" y="1198185"/>
            <a:ext cx="502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explain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relationships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coexistence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theory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667D5-A4D3-4400-BE0B-BBD9C975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58" y="2140911"/>
            <a:ext cx="1755414" cy="3240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A15EF-7EE8-435D-9EB5-3A01C4BE1810}"/>
              </a:ext>
            </a:extLst>
          </p:cNvPr>
          <p:cNvSpPr txBox="1"/>
          <p:nvPr/>
        </p:nvSpPr>
        <p:spPr>
          <a:xfrm>
            <a:off x="871153" y="1190013"/>
            <a:ext cx="468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let us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gain insight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Díaz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2016)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6930F-E717-4629-B381-FA2C04605C43}"/>
              </a:ext>
            </a:extLst>
          </p:cNvPr>
          <p:cNvSpPr txBox="1"/>
          <p:nvPr/>
        </p:nvSpPr>
        <p:spPr>
          <a:xfrm>
            <a:off x="969263" y="3094767"/>
            <a:ext cx="10136481" cy="708819"/>
          </a:xfrm>
          <a:prstGeom prst="rect">
            <a:avLst/>
          </a:prstGeom>
          <a:solidFill>
            <a:srgbClr val="76A4D2"/>
          </a:solidFill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massive trait data on alien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842DB-2F78-4973-AC66-05294CC3AD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4500" y="501649"/>
            <a:ext cx="10993967" cy="768000"/>
          </a:xfrm>
        </p:spPr>
        <p:txBody>
          <a:bodyPr/>
          <a:lstStyle/>
          <a:p>
            <a:r>
              <a:rPr lang="fr-FR" dirty="0"/>
              <a:t>Methods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19B7F-9ECB-49A4-BDA8-837AD3B8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83" y="2356576"/>
            <a:ext cx="2621087" cy="96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998CA-B039-4E02-915B-310C184F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905" y="1855749"/>
            <a:ext cx="3095625" cy="168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9CDFF2-B819-4F7F-8D97-FACF0247DD4F}"/>
              </a:ext>
            </a:extLst>
          </p:cNvPr>
          <p:cNvSpPr txBox="1"/>
          <p:nvPr/>
        </p:nvSpPr>
        <p:spPr>
          <a:xfrm>
            <a:off x="787940" y="1594139"/>
            <a:ext cx="321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Alien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Distribution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DDEB5-7B20-4CF7-8FCA-F363E975FFD1}"/>
              </a:ext>
            </a:extLst>
          </p:cNvPr>
          <p:cNvSpPr txBox="1"/>
          <p:nvPr/>
        </p:nvSpPr>
        <p:spPr>
          <a:xfrm>
            <a:off x="7230815" y="1191685"/>
            <a:ext cx="42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Global Plant Trait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39785-2CF9-4FE2-A7FF-0C7755707DE5}"/>
              </a:ext>
            </a:extLst>
          </p:cNvPr>
          <p:cNvSpPr txBox="1"/>
          <p:nvPr/>
        </p:nvSpPr>
        <p:spPr>
          <a:xfrm>
            <a:off x="3865898" y="3369923"/>
            <a:ext cx="374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Taxonomic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Grenié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2022)</a:t>
            </a:r>
          </a:p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Trait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B3107-C4D5-454D-8E73-B799C9E2351E}"/>
              </a:ext>
            </a:extLst>
          </p:cNvPr>
          <p:cNvSpPr/>
          <p:nvPr/>
        </p:nvSpPr>
        <p:spPr>
          <a:xfrm>
            <a:off x="2176493" y="5132792"/>
            <a:ext cx="7839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n-lt"/>
              </a:rPr>
              <a:t>16 538</a:t>
            </a:r>
            <a:r>
              <a:rPr lang="en-US" sz="1800" dirty="0">
                <a:latin typeface="+mn-lt"/>
              </a:rPr>
              <a:t> species from </a:t>
            </a:r>
            <a:r>
              <a:rPr lang="en-US" sz="1800" dirty="0" err="1">
                <a:latin typeface="+mn-lt"/>
              </a:rPr>
              <a:t>GloNAF</a:t>
            </a:r>
            <a:endParaRPr lang="en-US" sz="1800" dirty="0">
              <a:latin typeface="+mn-lt"/>
            </a:endParaRPr>
          </a:p>
          <a:p>
            <a:pPr algn="ctr"/>
            <a:r>
              <a:rPr lang="en-US" sz="1800" b="1" dirty="0">
                <a:latin typeface="+mn-lt"/>
              </a:rPr>
              <a:t>→ 15 490 </a:t>
            </a:r>
            <a:r>
              <a:rPr lang="en-US" sz="1800" dirty="0">
                <a:latin typeface="+mn-lt"/>
              </a:rPr>
              <a:t>species with</a:t>
            </a:r>
            <a:r>
              <a:rPr lang="en-US" sz="1800" b="1" dirty="0">
                <a:latin typeface="+mn-lt"/>
              </a:rPr>
              <a:t> at least one trait (consolidated data)</a:t>
            </a:r>
            <a:r>
              <a:rPr lang="en-US" sz="1800" dirty="0">
                <a:latin typeface="+mn-lt"/>
              </a:rPr>
              <a:t> 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9F6E71F-A990-4887-A544-910CF9DC3ACD}"/>
              </a:ext>
            </a:extLst>
          </p:cNvPr>
          <p:cNvSpPr/>
          <p:nvPr/>
        </p:nvSpPr>
        <p:spPr>
          <a:xfrm>
            <a:off x="4429394" y="2329317"/>
            <a:ext cx="2621087" cy="643982"/>
          </a:xfrm>
          <a:prstGeom prst="leftRightArrow">
            <a:avLst/>
          </a:prstGeom>
          <a:solidFill>
            <a:srgbClr val="FFDD4E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79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Few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Traits</a:t>
            </a:r>
            <a:br>
              <a:rPr lang="fr-FR" dirty="0"/>
            </a:br>
            <a:r>
              <a:rPr lang="fr-FR" dirty="0"/>
              <a:t>Top </a:t>
            </a:r>
            <a:r>
              <a:rPr lang="fr-FR" dirty="0" err="1"/>
              <a:t>Measured</a:t>
            </a:r>
            <a:r>
              <a:rPr lang="fr-FR" dirty="0"/>
              <a:t> Traits are not </a:t>
            </a:r>
            <a:r>
              <a:rPr lang="fr-FR" dirty="0" err="1"/>
              <a:t>that</a:t>
            </a:r>
            <a:r>
              <a:rPr lang="fr-FR" dirty="0"/>
              <a:t> Relevant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D01A-8968-4A8E-9212-F20C8DEA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7" y="1246941"/>
            <a:ext cx="5162308" cy="467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562F7-8B15-41BA-AAB1-A5BEC6D9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56" y="1269649"/>
            <a:ext cx="5577628" cy="4751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45E68-3692-46BC-A2E2-D184EE15B188}"/>
              </a:ext>
            </a:extLst>
          </p:cNvPr>
          <p:cNvSpPr txBox="1"/>
          <p:nvPr/>
        </p:nvSpPr>
        <p:spPr>
          <a:xfrm>
            <a:off x="775023" y="6171685"/>
            <a:ext cx="532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trait matrix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empty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9E033-582F-4DF0-9223-0B56A8E959B2}"/>
              </a:ext>
            </a:extLst>
          </p:cNvPr>
          <p:cNvSpPr txBox="1"/>
          <p:nvPr/>
        </p:nvSpPr>
        <p:spPr>
          <a:xfrm>
            <a:off x="6647286" y="6045353"/>
            <a:ext cx="532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not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ecologically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insightful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Trait combinations are not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measured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347A5-3B18-4CB8-A083-905082FA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190" y="1446489"/>
            <a:ext cx="6009429" cy="4361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222C9-24ED-4D3D-8A0D-B94CAC05F42A}"/>
              </a:ext>
            </a:extLst>
          </p:cNvPr>
          <p:cNvSpPr txBox="1"/>
          <p:nvPr/>
        </p:nvSpPr>
        <p:spPr>
          <a:xfrm>
            <a:off x="1089395" y="1734491"/>
            <a:ext cx="48372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We’re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interested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isolated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C24BC-2BE9-4CA1-994B-A585AE4B1AF5}"/>
              </a:ext>
            </a:extLst>
          </p:cNvPr>
          <p:cNvSpPr txBox="1"/>
          <p:nvPr/>
        </p:nvSpPr>
        <p:spPr>
          <a:xfrm>
            <a:off x="1089395" y="3176271"/>
            <a:ext cx="48372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multiple traits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describe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phenotype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E79A-DF66-40BE-82B1-2EA71EF06C2F}"/>
              </a:ext>
            </a:extLst>
          </p:cNvPr>
          <p:cNvSpPr txBox="1"/>
          <p:nvPr/>
        </p:nvSpPr>
        <p:spPr>
          <a:xfrm>
            <a:off x="1089395" y="4618051"/>
            <a:ext cx="4837252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“Classical” combinations can be used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D939-D3F9-488D-9356-58359A40BEBD}"/>
              </a:ext>
            </a:extLst>
          </p:cNvPr>
          <p:cNvSpPr txBox="1"/>
          <p:nvPr/>
        </p:nvSpPr>
        <p:spPr>
          <a:xfrm>
            <a:off x="847533" y="5808012"/>
            <a:ext cx="532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…but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not available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aliens</a:t>
            </a:r>
          </a:p>
        </p:txBody>
      </p:sp>
    </p:spTree>
    <p:extLst>
      <p:ext uri="{BB962C8B-B14F-4D97-AF65-F5344CB8AC3E}">
        <p14:creationId xmlns:p14="http://schemas.microsoft.com/office/powerpoint/2010/main" val="10543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en-US" dirty="0"/>
              <a:t>Little exotic species have known trait combinations worldwide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B7C5C-A68E-450A-B3D1-F74259B9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26" y="1162326"/>
            <a:ext cx="8816748" cy="5194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5E1F1-F296-4AB2-A213-514734C186B1}"/>
              </a:ext>
            </a:extLst>
          </p:cNvPr>
          <p:cNvSpPr/>
          <p:nvPr/>
        </p:nvSpPr>
        <p:spPr>
          <a:xfrm>
            <a:off x="1775012" y="1882589"/>
            <a:ext cx="4195482" cy="2115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ED979-EF95-4012-B7C8-475344D9EB6B}"/>
              </a:ext>
            </a:extLst>
          </p:cNvPr>
          <p:cNvSpPr/>
          <p:nvPr/>
        </p:nvSpPr>
        <p:spPr>
          <a:xfrm>
            <a:off x="6216650" y="1828801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5B333-2782-4E7E-9083-56FB26EB8375}"/>
              </a:ext>
            </a:extLst>
          </p:cNvPr>
          <p:cNvSpPr/>
          <p:nvPr/>
        </p:nvSpPr>
        <p:spPr>
          <a:xfrm>
            <a:off x="6243544" y="4016189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BC8076-9D07-46A9-A2DD-428B50A04F22}"/>
              </a:ext>
            </a:extLst>
          </p:cNvPr>
          <p:cNvSpPr/>
          <p:nvPr/>
        </p:nvSpPr>
        <p:spPr>
          <a:xfrm>
            <a:off x="1775012" y="4002928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EE968-F76E-445B-B920-E0D713BFB933}"/>
              </a:ext>
            </a:extLst>
          </p:cNvPr>
          <p:cNvSpPr/>
          <p:nvPr/>
        </p:nvSpPr>
        <p:spPr>
          <a:xfrm>
            <a:off x="3984438" y="1225080"/>
            <a:ext cx="4195482" cy="5840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20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47B4B-71CA-47F9-98DC-1F66B08B97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the gaps: a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effort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0FEC8-FFF6-4243-B189-5F20997151ED}"/>
              </a:ext>
            </a:extLst>
          </p:cNvPr>
          <p:cNvSpPr txBox="1"/>
          <p:nvPr/>
        </p:nvSpPr>
        <p:spPr>
          <a:xfrm>
            <a:off x="719667" y="1620615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Trait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in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≠ Trait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AE341-3B10-4C71-A922-96C6538F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75" y="1714722"/>
            <a:ext cx="3805754" cy="311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DCB54-1E10-44BA-BE87-87AB77AF543E}"/>
              </a:ext>
            </a:extLst>
          </p:cNvPr>
          <p:cNvSpPr txBox="1"/>
          <p:nvPr/>
        </p:nvSpPr>
        <p:spPr>
          <a:xfrm>
            <a:off x="6237250" y="4914221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Mariano et al. 2021 (GEB)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90C00-724D-4B5E-A5E9-461F8E77824E}"/>
              </a:ext>
            </a:extLst>
          </p:cNvPr>
          <p:cNvSpPr txBox="1"/>
          <p:nvPr/>
        </p:nvSpPr>
        <p:spPr>
          <a:xfrm>
            <a:off x="719667" y="2810955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It’s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possible to close the gaps!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E1967-173E-4010-8715-1C5053FEA641}"/>
              </a:ext>
            </a:extLst>
          </p:cNvPr>
          <p:cNvSpPr txBox="1"/>
          <p:nvPr/>
        </p:nvSpPr>
        <p:spPr>
          <a:xfrm>
            <a:off x="993558" y="3894828"/>
            <a:ext cx="53607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Locations x Traits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Prioritization</a:t>
            </a:r>
            <a:endParaRPr lang="fr-F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Literature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endParaRPr lang="fr-F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 Data Compilation</a:t>
            </a:r>
          </a:p>
          <a:p>
            <a:pPr algn="ctr">
              <a:spcBef>
                <a:spcPts val="1200"/>
              </a:spcBef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Field Campaign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1D0DE-397B-4B02-B169-633145AFBC86}"/>
              </a:ext>
            </a:extLst>
          </p:cNvPr>
          <p:cNvSpPr txBox="1"/>
          <p:nvPr/>
        </p:nvSpPr>
        <p:spPr>
          <a:xfrm>
            <a:off x="3141717" y="6022275"/>
            <a:ext cx="6048935" cy="369332"/>
          </a:xfrm>
          <a:prstGeom prst="rect">
            <a:avLst/>
          </a:prstGeom>
          <a:solidFill>
            <a:srgbClr val="76A4D2"/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Let’s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 a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14B48-E310-4195-9584-96E773635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6FFF7-C887-4DEB-B2BC-1D1D665C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5" y="523421"/>
            <a:ext cx="3728061" cy="7796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68CD5-678A-446B-9AA2-8FB906623296}"/>
              </a:ext>
            </a:extLst>
          </p:cNvPr>
          <p:cNvGrpSpPr/>
          <p:nvPr/>
        </p:nvGrpSpPr>
        <p:grpSpPr>
          <a:xfrm>
            <a:off x="4377538" y="523421"/>
            <a:ext cx="2380568" cy="779696"/>
            <a:chOff x="4728754" y="520305"/>
            <a:chExt cx="2380568" cy="779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A0E678-BB88-45DA-808D-1C5015D4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8754" y="520305"/>
              <a:ext cx="954199" cy="7796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6334B6-CF43-4D25-B3A4-33204D69B33B}"/>
                </a:ext>
              </a:extLst>
            </p:cNvPr>
            <p:cNvSpPr txBox="1"/>
            <p:nvPr/>
          </p:nvSpPr>
          <p:spPr>
            <a:xfrm>
              <a:off x="5555542" y="770255"/>
              <a:ext cx="1553780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/>
                </a:rPr>
                <a:t>@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/>
                </a:rPr>
                <a:t>LeNematode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4C3ED6-6B4C-4BC4-849E-36E5E5277C46}"/>
              </a:ext>
            </a:extLst>
          </p:cNvPr>
          <p:cNvSpPr txBox="1"/>
          <p:nvPr/>
        </p:nvSpPr>
        <p:spPr>
          <a:xfrm>
            <a:off x="7035933" y="761434"/>
            <a:ext cx="227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https://rekyt.github.io/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16869"/>
      </p:ext>
    </p:extLst>
  </p:cSld>
  <p:clrMapOvr>
    <a:masterClrMapping/>
  </p:clrMapOvr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B230CCEC-1687-C444-B801-A2B84912CAF7}" vid="{F9E2CF3C-2A4F-2249-9124-C51B8F20AD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iDivTemplate_16-9</Template>
  <TotalTime>0</TotalTime>
  <Words>340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ＭＳ Ｐゴシック</vt:lpstr>
      <vt:lpstr>Arial</vt:lpstr>
      <vt:lpstr>Verdana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GRENIÉ</dc:creator>
  <cp:lastModifiedBy>Matthias GRENIÉ</cp:lastModifiedBy>
  <cp:revision>50</cp:revision>
  <dcterms:created xsi:type="dcterms:W3CDTF">2022-06-22T08:14:42Z</dcterms:created>
  <dcterms:modified xsi:type="dcterms:W3CDTF">2022-06-28T12:50:16Z</dcterms:modified>
</cp:coreProperties>
</file>